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8"/>
  </p:notesMasterIdLst>
  <p:sldIdLst>
    <p:sldId id="362" r:id="rId2"/>
    <p:sldId id="403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412" r:id="rId11"/>
    <p:sldId id="294" r:id="rId12"/>
    <p:sldId id="293" r:id="rId13"/>
    <p:sldId id="406" r:id="rId14"/>
    <p:sldId id="408" r:id="rId15"/>
    <p:sldId id="409" r:id="rId16"/>
    <p:sldId id="296" r:id="rId17"/>
    <p:sldId id="397" r:id="rId18"/>
    <p:sldId id="383" r:id="rId19"/>
    <p:sldId id="384" r:id="rId20"/>
    <p:sldId id="366" r:id="rId21"/>
    <p:sldId id="359" r:id="rId22"/>
    <p:sldId id="308" r:id="rId23"/>
    <p:sldId id="311" r:id="rId24"/>
    <p:sldId id="297" r:id="rId25"/>
    <p:sldId id="301" r:id="rId26"/>
    <p:sldId id="303" r:id="rId27"/>
    <p:sldId id="312" r:id="rId28"/>
    <p:sldId id="313" r:id="rId29"/>
    <p:sldId id="314" r:id="rId30"/>
    <p:sldId id="316" r:id="rId31"/>
    <p:sldId id="410" r:id="rId32"/>
    <p:sldId id="411" r:id="rId33"/>
    <p:sldId id="358" r:id="rId34"/>
    <p:sldId id="318" r:id="rId35"/>
    <p:sldId id="353" r:id="rId36"/>
    <p:sldId id="319" r:id="rId37"/>
    <p:sldId id="354" r:id="rId38"/>
    <p:sldId id="320" r:id="rId39"/>
    <p:sldId id="389" r:id="rId40"/>
    <p:sldId id="355" r:id="rId41"/>
    <p:sldId id="392" r:id="rId42"/>
    <p:sldId id="393" r:id="rId43"/>
    <p:sldId id="394" r:id="rId44"/>
    <p:sldId id="395" r:id="rId45"/>
    <p:sldId id="399" r:id="rId46"/>
    <p:sldId id="360" r:id="rId4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itchFamily="34" charset="0"/>
        <a:ea typeface="+mn-ea"/>
        <a:cs typeface="Arial" pitchFamily="34" charset="0"/>
        <a:sym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35" autoAdjust="0"/>
  </p:normalViewPr>
  <p:slideViewPr>
    <p:cSldViewPr snapToGrid="0">
      <p:cViewPr varScale="1">
        <p:scale>
          <a:sx n="107" d="100"/>
          <a:sy n="107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0931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itchFamily="34" charset="0"/>
      <a:defRPr sz="1400">
        <a:solidFill>
          <a:srgbClr val="000000"/>
        </a:solidFill>
        <a:latin typeface="Arial"/>
        <a:ea typeface="Arial"/>
        <a:cs typeface="Arial"/>
        <a:sym typeface="Arial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208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EEA791-7F9C-4D3E-9152-170C6D3FEA3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3DDF-701B-4279-AA84-A7CDE83F47E7}" type="datetimeFigureOut">
              <a:rPr lang="ru-RU"/>
              <a:pPr>
                <a:defRPr/>
              </a:pPr>
              <a:t>26.05.2025</a:t>
            </a:fld>
            <a:endParaRPr lang="ru-RU"/>
          </a:p>
        </p:txBody>
      </p:sp>
      <p:sp>
        <p:nvSpPr>
          <p:cNvPr id="4" name="Нижний колонтитул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246C0-B263-4A2B-B5E7-8AE3D34821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B8404-F889-43E0-97BE-4EED8AF0E99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1404A-AC62-4FDD-8311-CA0092E4AA6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B5C42-A4B8-4DAC-8BC8-3F9531C69DA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839F4-61DE-421A-B044-504E96279E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A652C-E8A5-4F37-85DD-F561994134B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65D023-534F-447F-B8E3-26E628C741C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BF0AB-91F3-4CE7-9BC2-311BD3B8211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Google Shape;8;p1"/>
          <p:cNvSpPr txBox="1">
            <a:spLocks noGrp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9;p1"/>
          <p:cNvSpPr txBox="1">
            <a:spLocks noGrp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Google Shape;10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522D9-556F-4EAE-99AE-80419211FA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>
              <a:sym typeface="Arial" pitchFamily="34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Google Shape;9;p1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Google Shape;10;p1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itchFamily="34" charset="0"/>
              <a:buNone/>
              <a:defRPr sz="1200">
                <a:solidFill>
                  <a:srgbClr val="888888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fld id="{B4688E14-D602-4A97-8E13-07F57CA51DE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bigenc.ru/physics/text/4168360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igenc.ru/physics/text/2267532" TargetMode="External"/><Relationship Id="rId2" Type="http://schemas.openxmlformats.org/officeDocument/2006/relationships/hyperlink" Target="https://bigenc.ru/physics/text/4700247" TargetMode="External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Чувашский государственный университет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Раритетная лаборатория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altLang="ru-RU" sz="3200" dirty="0" smtClean="0">
                <a:latin typeface="Times New Roman" pitchFamily="18" charset="0"/>
                <a:cs typeface="Times New Roman" pitchFamily="18" charset="0"/>
              </a:rPr>
              <a:t>raritet.chuvsu.ru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	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Лекция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(РЭА).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cs-CZ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Постоянный электрический ток в вакууме и газах</a:t>
            </a:r>
            <a:r>
              <a:rPr lang="en-US" alt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cs-C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  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	Лекцию подготовил</a:t>
            </a: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7F7F7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доцент кафедры общей физики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      	Сорокин Геннадий Михайлович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	  	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755650" y="1484313"/>
            <a:ext cx="7704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320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603" y="1587569"/>
            <a:ext cx="2325197" cy="20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18" y="583137"/>
            <a:ext cx="68484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40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114300" indent="0" algn="just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Фотоэлектронная эмиссия—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это эмиссия электронов из металла под действием света, а также коротковолнового электромагнитного излучения (например, рентгеновского). </a:t>
            </a:r>
            <a:r>
              <a:rPr lang="ru-RU" altLang="ru-RU" sz="2400" dirty="0" smtClean="0">
                <a:latin typeface="Times New Roman" pitchFamily="18" charset="0"/>
                <a:cs typeface="Arial" pitchFamily="34" charset="0"/>
              </a:rPr>
              <a:t>Вторичная электронная эмиссия - — это испускание электронов поверхностью металлов, полупроводников или диэлектриков при бомбардировке их пучком электронов. Вторичный электронный поток состоит из электронов, отраженных поверхностью (упруго и </a:t>
            </a:r>
            <a:r>
              <a:rPr lang="ru-RU" altLang="ru-RU" sz="2400" dirty="0" err="1" smtClean="0">
                <a:latin typeface="Times New Roman" pitchFamily="18" charset="0"/>
                <a:cs typeface="Arial" pitchFamily="34" charset="0"/>
              </a:rPr>
              <a:t>неупруго</a:t>
            </a:r>
            <a:r>
              <a:rPr lang="ru-RU" altLang="ru-RU" sz="2400" dirty="0" smtClean="0">
                <a:latin typeface="Times New Roman" pitchFamily="18" charset="0"/>
                <a:cs typeface="Arial" pitchFamily="34" charset="0"/>
              </a:rPr>
              <a:t> отраженные электроны), и «истинно» вторичных электронов — электронов, выбитых из металла, полупроводника или диэлектрика первичными электронами. </a:t>
            </a: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339725" y="282575"/>
            <a:ext cx="8551863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</a:rPr>
              <a:t>Явление вторичной электронной эмиссии </a:t>
            </a:r>
            <a:r>
              <a:rPr lang="ru-RU" altLang="ru-RU" sz="2400" dirty="0">
                <a:latin typeface="Times New Roman" pitchFamily="18" charset="0"/>
              </a:rPr>
              <a:t>используется в фотоэлектронных умножителях (ФЭУ), применяемых для усиления слабых электрических токов. ФЭУ представляет собой вакуумную трубку с фотокатодом К и анодом А, между которыми расположено несколько электродов — эмиттеров .</a:t>
            </a:r>
          </a:p>
          <a:p>
            <a:pPr algn="just" eaLnBrk="1" hangingPunct="1"/>
            <a:endParaRPr lang="ru-RU" altLang="ru-RU" sz="2400" dirty="0">
              <a:latin typeface="Times New Roman" pitchFamily="18" charset="0"/>
            </a:endParaRPr>
          </a:p>
          <a:p>
            <a:pPr algn="just" eaLnBrk="1" hangingPunct="1"/>
            <a:endParaRPr lang="ru-RU" altLang="ru-RU" sz="2400" dirty="0">
              <a:latin typeface="Times New Roman" pitchFamily="18" charset="0"/>
            </a:endParaRPr>
          </a:p>
          <a:p>
            <a:pPr algn="just" eaLnBrk="1" hangingPunct="1"/>
            <a:endParaRPr lang="ru-RU" altLang="ru-RU" sz="2400" dirty="0">
              <a:latin typeface="Times New Roman" pitchFamily="18" charset="0"/>
            </a:endParaRPr>
          </a:p>
          <a:p>
            <a:pPr algn="just" eaLnBrk="1" hangingPunct="1"/>
            <a:endParaRPr lang="ru-RU" altLang="ru-RU" sz="2400" dirty="0">
              <a:latin typeface="Times New Roman" pitchFamily="18" charset="0"/>
            </a:endParaRPr>
          </a:p>
          <a:p>
            <a:pPr algn="just" eaLnBrk="1" hangingPunct="1"/>
            <a:r>
              <a:rPr lang="ru-RU" altLang="ru-RU" sz="2400" dirty="0">
                <a:latin typeface="Times New Roman" pitchFamily="18" charset="0"/>
              </a:rPr>
              <a:t> Электроны, вырванные из</a:t>
            </a:r>
            <a:r>
              <a:rPr lang="en-US" altLang="ru-RU" sz="2400" dirty="0">
                <a:latin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</a:rPr>
              <a:t>фотокатода под действием света, попадают на эмиттер Э1; пройдя ускоряющую разность потенциалов между К и Э^ Из эмиттера Э</a:t>
            </a:r>
            <a:r>
              <a:rPr lang="en-US" altLang="ru-RU" sz="2400" dirty="0">
                <a:latin typeface="Times New Roman" pitchFamily="18" charset="0"/>
              </a:rPr>
              <a:t>1</a:t>
            </a:r>
            <a:r>
              <a:rPr lang="ru-RU" altLang="ru-RU" sz="2400" dirty="0">
                <a:latin typeface="Times New Roman" pitchFamily="18" charset="0"/>
              </a:rPr>
              <a:t> выбивается 8 электронов. Усиленный таким образом электронный поток направляется на эмиттер Э2, и процесс умножения повторяется на всех последующих эмиттерах. Если ФЭУ содержит </a:t>
            </a:r>
            <a:r>
              <a:rPr lang="en-US" altLang="ru-RU" sz="2400" dirty="0">
                <a:latin typeface="Times New Roman" pitchFamily="18" charset="0"/>
              </a:rPr>
              <a:t>n</a:t>
            </a:r>
            <a:r>
              <a:rPr lang="ru-RU" altLang="ru-RU" sz="2400" dirty="0">
                <a:latin typeface="Times New Roman" pitchFamily="18" charset="0"/>
              </a:rPr>
              <a:t> эмиттеров, то на аноде А, называемом коллектором, получается усиленный в 8</a:t>
            </a:r>
            <a:r>
              <a:rPr lang="en-US" altLang="ru-RU" sz="2400" dirty="0">
                <a:latin typeface="Times New Roman" pitchFamily="18" charset="0"/>
              </a:rPr>
              <a:t>n</a:t>
            </a:r>
            <a:r>
              <a:rPr lang="ru-RU" altLang="ru-RU" sz="2400" dirty="0">
                <a:latin typeface="Times New Roman" pitchFamily="18" charset="0"/>
              </a:rPr>
              <a:t> раз фотоэлектронный ток. </a:t>
            </a:r>
          </a:p>
        </p:txBody>
      </p:sp>
      <p:pic>
        <p:nvPicPr>
          <p:cNvPr id="15363" name="Рисунок 5"/>
          <p:cNvPicPr>
            <a:picLocks noChangeAspect="1"/>
          </p:cNvPicPr>
          <p:nvPr/>
        </p:nvPicPr>
        <p:blipFill>
          <a:blip r:embed="rId2"/>
          <a:srcRect l="1341" t="8687" r="4385" b="9964"/>
          <a:stretch>
            <a:fillRect/>
          </a:stretch>
        </p:blipFill>
        <p:spPr bwMode="auto">
          <a:xfrm>
            <a:off x="3506788" y="2144713"/>
            <a:ext cx="2547937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258888"/>
            <a:ext cx="74485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395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" y="1019175"/>
            <a:ext cx="8239125" cy="481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5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847725"/>
            <a:ext cx="741997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96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 txBox="1">
            <a:spLocks noGrp="1"/>
          </p:cNvSpPr>
          <p:nvPr>
            <p:ph type="body" idx="1"/>
          </p:nvPr>
        </p:nvSpPr>
        <p:spPr>
          <a:xfrm>
            <a:off x="401638" y="374650"/>
            <a:ext cx="8288337" cy="5873750"/>
          </a:xfrm>
        </p:spPr>
        <p:txBody>
          <a:bodyPr/>
          <a:lstStyle/>
          <a:p>
            <a:pPr algn="just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>    			</a:t>
            </a:r>
            <a:r>
              <a:rPr lang="ru-RU" altLang="ru-RU" sz="3200" smtClean="0">
                <a:latin typeface="Times New Roman" pitchFamily="18" charset="0"/>
                <a:cs typeface="Arial" pitchFamily="34" charset="0"/>
              </a:rPr>
              <a:t>2. </a:t>
            </a:r>
            <a:r>
              <a:rPr lang="ru-RU" altLang="ru-RU" sz="3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Плазма. Низкотемпературная плазма.</a:t>
            </a:r>
          </a:p>
          <a:p>
            <a:pPr algn="just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Термин «плазма» был введен американским физиком</a:t>
            </a:r>
          </a:p>
          <a:p>
            <a:pPr algn="just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И. Ленгмюром  1929 г.</a:t>
            </a:r>
          </a:p>
          <a:p>
            <a:pPr algn="just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endParaRPr lang="ru-RU" altLang="ru-RU" sz="3200" smtClean="0">
              <a:latin typeface="Times New Roman" pitchFamily="18" charset="0"/>
              <a:cs typeface="Arial" pitchFamily="34" charset="0"/>
            </a:endParaRPr>
          </a:p>
          <a:p>
            <a:pPr algn="just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endParaRPr lang="ru-RU" altLang="ru-RU" sz="2400" smtClean="0">
              <a:latin typeface="Times New Roman" pitchFamily="18" charset="0"/>
              <a:cs typeface="Arial" pitchFamily="34" charset="0"/>
            </a:endParaRPr>
          </a:p>
          <a:p>
            <a:pPr algn="just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1" descr="F:\! Февр -июнь 22 г УЧЕБА\РЭА\! Лекции\! Лекции Физ ч 1 Вторн с 18 10 час\15 Лек 17 мая 22 г Эл ток в вакууме и газах\Фото Ленгмю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5238" y="2627313"/>
            <a:ext cx="59531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4621212"/>
            <a:ext cx="7391400" cy="1581150"/>
          </a:xfrm>
          <a:prstGeom prst="rect">
            <a:avLst/>
          </a:prstGeom>
        </p:spPr>
      </p:pic>
      <p:sp>
        <p:nvSpPr>
          <p:cNvPr id="17410" name="Текст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1" name="Picture 2" descr="F:\! Февр -июнь 22 г УЧЕБА\РЭА\! Лекции\! Лекции Физ ч 1 Вторн с 18 10 час\15 Лек 17 мая 22 г Эл ток в вакууме и газах\Рис для лек\Виды плазм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965" y="0"/>
            <a:ext cx="8133701" cy="4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Н. п. про­ис­хо­дят эле­мен­тар­ные про­цес­сы воз­бу­ж­де­ния, ио­ни­за­ции, ре­ком­би­на­ции за­ря­жен­ных час­тиц,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хи­мич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про­цес­сы с уча­сти­ем этих час­тиц, воз­бу­ж­дён­ных ато­мов и мо­ле­кул, про­цес­сы пе­ре­но­са за­ря­жен­ных и воз­бу­ж­дён­ных час­тиц, про­цес­сы пе­ре­но­са энер­гии за счёт те­п­ло­про­вод­но­сти, кон­век­ции, а так­же вол­но­вые про­цес­сы. По­след­ние мо­гут при­вес­ти к не­ус­той­чи­во­стям, об­ра­зо­ва­нию плаз­мен­ных струк­тур (</a:t>
            </a:r>
            <a:r>
              <a:rPr lang="ru-RU" altLang="ru-RU" sz="2400" i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стра­ты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до­ме­ны), кон­трак­ции га­зо­раз­ряд­ной плаз­мы и т. д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9699" name="Текст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482600" y="533400"/>
            <a:ext cx="773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Процессы в низкотемпературной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плазме (</a:t>
            </a:r>
            <a:r>
              <a:rPr lang="ru-RU" alt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Н.п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alt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Раз­но­об­ра­зие эле­мен­тар­ных про­цес­сов в плаз­ме мож­но ви­деть на при­ме­ре про­цес­сов ио­ни­за­ции, ко­то­рые при­во­дят к об­ра­зо­ва­нию сво­бод­ных элек­тро­нов в плаз­ме. Это мо­гут быть: пря­мая ио­ни­за­ция ато­мов га­за при столк­но­ве­нии с элек­тро­ном (e+A→2e+A+e+A→2e+A+; здесь ee – элек­трон, AA – атом, A+A+ – ион), сту­пен­ча­тая ио­ни­за­ция с уча­сти­ем воз­бу­ж­дён­ных ато­мов A∗(e+A∗→2e+A+)A∗(e+A∗→2e+A+), про­цесс Пен­нин­га при столк­но­ве­нии ме­та­ста­биль­но­го ато­ма с энер­ги­ей воз­бу­ж­де­ния, пре­вы­шаю­щей по­тен­ци­ал ио­ни­за­ции парт­нё­ра по столк­но­ве­нию (A∗+B→e+A+B+)(A∗+B→e+A+B+), ас­со­циа­тив­ная ио­ни­за­ция с об­ра­зо­ва­ни­ем мо­ле­ку­ляр­но­го ио­на (A∗+B→e+AB+)(A∗+B→e+AB+), фо­то­ио­ни­за­ция (γ+A→3e+A+)(γ+A→3e+A+) и т. д.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15000"/>
              </a:lnSpc>
              <a:buSzPts val="2800"/>
            </a:pP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	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Содержание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28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1.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Электрический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ток в вакууме.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2. Низкотемпературная плазма.</a:t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3. Высокотемпературная плазма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</a:t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/>
            </a:r>
            <a:br>
              <a:rPr lang="ru-RU" altLang="ru-RU" sz="3200" dirty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endParaRPr lang="ru-RU" altLang="ru-RU" sz="3200" dirty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613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Текст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474663" y="1736725"/>
            <a:ext cx="82899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363"/>
              </a:spcBef>
              <a:buClr>
                <a:srgbClr val="000000"/>
              </a:buClr>
            </a:pPr>
            <a:r>
              <a:rPr lang="ru-RU" altLang="ru-RU" sz="1600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ru-RU" altLang="ru-RU" sz="1600" dirty="0" smtClean="0">
                <a:solidFill>
                  <a:srgbClr val="FF0000"/>
                </a:solidFill>
                <a:latin typeface="Times New Roman" pitchFamily="18" charset="0"/>
              </a:rPr>
              <a:t>		</a:t>
            </a:r>
            <a:r>
              <a:rPr lang="ru-RU" altLang="ru-RU" sz="2400" dirty="0" smtClean="0">
                <a:solidFill>
                  <a:srgbClr val="FF0000"/>
                </a:solidFill>
                <a:latin typeface="Times New Roman" pitchFamily="18" charset="0"/>
              </a:rPr>
              <a:t>Газовый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</a:rPr>
              <a:t>разряд. </a:t>
            </a:r>
          </a:p>
          <a:p>
            <a:pPr algn="just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dirty="0">
                <a:latin typeface="Times New Roman" pitchFamily="18" charset="0"/>
              </a:rPr>
              <a:t>	</a:t>
            </a:r>
          </a:p>
          <a:p>
            <a:pPr algn="just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dirty="0">
                <a:latin typeface="Times New Roman" pitchFamily="18" charset="0"/>
              </a:rPr>
              <a:t>Газы при не слишком высоких температурах и при</a:t>
            </a:r>
          </a:p>
          <a:p>
            <a:pPr algn="just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dirty="0">
                <a:latin typeface="Times New Roman" pitchFamily="18" charset="0"/>
              </a:rPr>
              <a:t>давлениях, близких к атмосферному, являются хорошими</a:t>
            </a:r>
          </a:p>
          <a:p>
            <a:pPr algn="just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dirty="0">
                <a:latin typeface="Times New Roman" pitchFamily="18" charset="0"/>
              </a:rPr>
              <a:t>изоляторами. Если поместить в сухой атмосферный воздух</a:t>
            </a:r>
          </a:p>
          <a:p>
            <a:pPr algn="just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dirty="0">
                <a:latin typeface="Times New Roman" pitchFamily="18" charset="0"/>
              </a:rPr>
              <a:t>заряженный электрометр с хорошей изоляцией, то его заряд</a:t>
            </a:r>
          </a:p>
          <a:p>
            <a:pPr algn="just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dirty="0">
                <a:latin typeface="Times New Roman" pitchFamily="18" charset="0"/>
              </a:rPr>
              <a:t>долго остается неизменным. Это объясняется тем, что газы</a:t>
            </a:r>
          </a:p>
          <a:p>
            <a:pPr algn="just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dirty="0">
                <a:latin typeface="Times New Roman" pitchFamily="18" charset="0"/>
              </a:rPr>
              <a:t>при обычных условиях состоят из нейтральных атомов и</a:t>
            </a:r>
          </a:p>
          <a:p>
            <a:pPr algn="just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dirty="0">
                <a:latin typeface="Times New Roman" pitchFamily="18" charset="0"/>
              </a:rPr>
              <a:t>молекул и не содержат свободных зарядов (электронов и</a:t>
            </a:r>
          </a:p>
          <a:p>
            <a:pPr algn="just">
              <a:spcBef>
                <a:spcPts val="363"/>
              </a:spcBef>
              <a:buClr>
                <a:srgbClr val="000000"/>
              </a:buClr>
            </a:pPr>
            <a:r>
              <a:rPr lang="ru-RU" altLang="ru-RU" sz="2400" dirty="0">
                <a:latin typeface="Times New Roman" pitchFamily="18" charset="0"/>
              </a:rPr>
              <a:t>ионов).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> </a:t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>Газ становится проводником электричества, когда некоторая часть его молекул ионизуется, т.е. произойдет расщепление нейтральных атомов и молекул на ионы и свободные электроны. Для этого газ надо подвергнуть действию какого-либо ионизатора (например, поднеся к заряженному электрометру пламя свечи, наблюдаем спад его заряда; здесь электропроводность газа вызвана нагреванием). </a:t>
            </a:r>
            <a:endParaRPr lang="ru-RU" altLang="ru-RU" sz="24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560388" y="871538"/>
            <a:ext cx="8015287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ионизации заключается в том, что под действием высокой температуры или некоторых лучей молекулы газа теряют электроны, и тем самым превращаются в положительные ионы.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Ионизация газа может происходить под действием коротковолнового излучения – ультрафиолетовых, рентгеновских и гамма-лучей, а также альфа-, бета- и космических лучей.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Электрический ток, возникающий в процессе ионизации газа – ток в газах – это встречный поток ионов и свободных электронов.</a:t>
            </a:r>
            <a:r>
              <a:rPr lang="ru-RU" altLang="ru-RU" sz="2400"/>
              <a:t> </a:t>
            </a: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Явление прохождения электрического тока через газ называется газовым разрядом. Газовые разряды можно разделить на два вида: несамостоятельный и самостоятельный.</a:t>
            </a:r>
          </a:p>
          <a:p>
            <a:pPr algn="just" eaLnBrk="1" hangingPunct="1">
              <a:lnSpc>
                <a:spcPct val="80000"/>
              </a:lnSpc>
            </a:pPr>
            <a:endParaRPr lang="ru-RU" alt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Несамостоятельный газовый разряд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Несамостоятельным газовым разрядом называется такой разряд, который, возникнув при наличии электрического поля, может существовать только под действием внешнего ионизатора.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8" name="Picture 4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20000" contrast="66000"/>
          </a:blip>
          <a:srcRect/>
          <a:stretch>
            <a:fillRect/>
          </a:stretch>
        </p:blipFill>
        <p:spPr>
          <a:xfrm>
            <a:off x="5145088" y="2513013"/>
            <a:ext cx="3810000" cy="3124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3"/>
          <p:cNvSpPr>
            <a:spLocks noChangeArrowheads="1"/>
          </p:cNvSpPr>
          <p:nvPr/>
        </p:nvSpPr>
        <p:spPr bwMode="auto">
          <a:xfrm>
            <a:off x="622300" y="350838"/>
            <a:ext cx="8024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</a:rPr>
              <a:t>Р</a:t>
            </a: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авновесное состояние, при котором число пар ионов, возникающих под действием ионизатора за одну секунду в единице объёма, равно числу пар рекомбинировавших ионов.</a:t>
            </a:r>
          </a:p>
          <a:p>
            <a:endParaRPr lang="ru-RU" altLang="ru-RU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>
              <a:solidFill>
                <a:schemeClr val="tx1"/>
              </a:solidFill>
            </a:endParaRPr>
          </a:p>
        </p:txBody>
      </p:sp>
      <p:graphicFrame>
        <p:nvGraphicFramePr>
          <p:cNvPr id="35843" name="Object 9"/>
          <p:cNvGraphicFramePr>
            <a:graphicFrameLocks noChangeAspect="1"/>
          </p:cNvGraphicFramePr>
          <p:nvPr/>
        </p:nvGraphicFramePr>
        <p:xfrm>
          <a:off x="2768600" y="2009775"/>
          <a:ext cx="3074988" cy="739775"/>
        </p:xfrm>
        <a:graphic>
          <a:graphicData uri="http://schemas.openxmlformats.org/presentationml/2006/ole">
            <p:oleObj spid="_x0000_s35995" name="Формула" r:id="rId3" imgW="1155700" imgH="279400" progId="">
              <p:embed/>
            </p:oleObj>
          </a:graphicData>
        </a:graphic>
      </p:graphicFrame>
      <p:graphicFrame>
        <p:nvGraphicFramePr>
          <p:cNvPr id="35844" name="Object 7"/>
          <p:cNvGraphicFramePr>
            <a:graphicFrameLocks noChangeAspect="1"/>
          </p:cNvGraphicFramePr>
          <p:nvPr/>
        </p:nvGraphicFramePr>
        <p:xfrm>
          <a:off x="2738438" y="3032125"/>
          <a:ext cx="3135312" cy="685800"/>
        </p:xfrm>
        <a:graphic>
          <a:graphicData uri="http://schemas.openxmlformats.org/presentationml/2006/ole">
            <p:oleObj spid="_x0000_s35996" name="Формула" r:id="rId4" imgW="1218671" imgH="266584" progId="">
              <p:embed/>
            </p:oleObj>
          </a:graphicData>
        </a:graphic>
      </p:graphicFrame>
      <p:sp>
        <p:nvSpPr>
          <p:cNvPr id="35845" name="Прямоугольник 6"/>
          <p:cNvSpPr>
            <a:spLocks noChangeArrowheads="1"/>
          </p:cNvSpPr>
          <p:nvPr/>
        </p:nvSpPr>
        <p:spPr bwMode="auto">
          <a:xfrm>
            <a:off x="544513" y="3890963"/>
            <a:ext cx="8151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При этом скорость ионизации равна скорости рекомбинации:</a:t>
            </a:r>
          </a:p>
        </p:txBody>
      </p:sp>
      <p:sp>
        <p:nvSpPr>
          <p:cNvPr id="35846" name="Прямоугольник 9"/>
          <p:cNvSpPr>
            <a:spLocks noChangeArrowheads="1"/>
          </p:cNvSpPr>
          <p:nvPr/>
        </p:nvSpPr>
        <p:spPr bwMode="auto">
          <a:xfrm>
            <a:off x="690563" y="5121275"/>
            <a:ext cx="78406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i="1">
                <a:latin typeface="Times New Roman" pitchFamily="18" charset="0"/>
              </a:rPr>
              <a:t>Условие равновесия в случае слабого поля</a:t>
            </a:r>
          </a:p>
        </p:txBody>
      </p:sp>
      <p:graphicFrame>
        <p:nvGraphicFramePr>
          <p:cNvPr id="35847" name="Object 5"/>
          <p:cNvGraphicFramePr>
            <a:graphicFrameLocks noChangeAspect="1"/>
          </p:cNvGraphicFramePr>
          <p:nvPr/>
        </p:nvGraphicFramePr>
        <p:xfrm>
          <a:off x="2578100" y="5624513"/>
          <a:ext cx="3457575" cy="755650"/>
        </p:xfrm>
        <a:graphic>
          <a:graphicData uri="http://schemas.openxmlformats.org/presentationml/2006/ole">
            <p:oleObj spid="_x0000_s35997" name="Формула" r:id="rId5" imgW="1218671" imgH="266584" progId="">
              <p:embed/>
            </p:oleObj>
          </a:graphicData>
        </a:graphic>
      </p:graphicFrame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5746" y="4505722"/>
            <a:ext cx="2222275" cy="615553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95338" y="269875"/>
            <a:ext cx="7829550" cy="4779963"/>
          </a:xfrm>
        </p:spPr>
        <p:txBody>
          <a:bodyPr>
            <a:normAutofit/>
          </a:bodyPr>
          <a:lstStyle/>
          <a:p>
            <a:pPr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Слабое поле</a:t>
            </a:r>
          </a:p>
          <a:p>
            <a:pPr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endParaRPr lang="ru-RU" altLang="ru-RU" sz="2400" b="1" i="1" smtClean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b="1" i="1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lang="ru-RU" altLang="ru-RU" sz="2400" b="1" i="1" smtClean="0">
                <a:latin typeface="Arial" pitchFamily="34" charset="0"/>
                <a:cs typeface="Arial" pitchFamily="34" charset="0"/>
              </a:rPr>
              <a:t>Слабый ток</a:t>
            </a:r>
            <a:r>
              <a:rPr lang="ru-RU" altLang="ru-RU" sz="240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36869" name="Object 6"/>
          <p:cNvGraphicFramePr>
            <a:graphicFrameLocks noChangeAspect="1"/>
          </p:cNvGraphicFramePr>
          <p:nvPr/>
        </p:nvGraphicFramePr>
        <p:xfrm>
          <a:off x="3613150" y="1414463"/>
          <a:ext cx="5530850" cy="2909887"/>
        </p:xfrm>
        <a:graphic>
          <a:graphicData uri="http://schemas.openxmlformats.org/presentationml/2006/ole">
            <p:oleObj spid="_x0000_s37022" name="Equation" r:id="rId3" imgW="2730500" imgH="1435100" progId="">
              <p:embed/>
            </p:oleObj>
          </a:graphicData>
        </a:graphic>
      </p:graphicFrame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0" y="28067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36872" name="Oval 9"/>
          <p:cNvSpPr>
            <a:spLocks noChangeArrowheads="1"/>
          </p:cNvSpPr>
          <p:nvPr/>
        </p:nvSpPr>
        <p:spPr bwMode="auto">
          <a:xfrm>
            <a:off x="1751013" y="4719638"/>
            <a:ext cx="1209675" cy="8794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sp>
        <p:nvSpPr>
          <p:cNvPr id="36873" name="Rectangle 12"/>
          <p:cNvSpPr>
            <a:spLocks noChangeArrowheads="1"/>
          </p:cNvSpPr>
          <p:nvPr/>
        </p:nvSpPr>
        <p:spPr bwMode="auto">
          <a:xfrm>
            <a:off x="0" y="31115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graphicFrame>
        <p:nvGraphicFramePr>
          <p:cNvPr id="36874" name="Object 11"/>
          <p:cNvGraphicFramePr>
            <a:graphicFrameLocks noChangeAspect="1"/>
          </p:cNvGraphicFramePr>
          <p:nvPr/>
        </p:nvGraphicFramePr>
        <p:xfrm>
          <a:off x="3579813" y="174625"/>
          <a:ext cx="2868612" cy="889000"/>
        </p:xfrm>
        <a:graphic>
          <a:graphicData uri="http://schemas.openxmlformats.org/presentationml/2006/ole">
            <p:oleObj spid="_x0000_s37024" name="Equation" r:id="rId4" imgW="863225" imgH="266584" progId="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22514" y="3167390"/>
            <a:ext cx="845353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endParaRPr lang="ru-RU" alt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b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endParaRPr lang="ru-RU" altLang="ru-RU" sz="24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/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Вывод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</a:rPr>
              <a:t>: в случае слабых электрических полей ток при несамостоятельном разряде подчиняется закону Ома.</a:t>
            </a: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903413" y="4872038"/>
            <a:ext cx="1209675" cy="87947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altLang="ru-RU">
              <a:latin typeface="Times New Roman" pitchFamily="18" charset="0"/>
            </a:endParaRPr>
          </a:p>
        </p:txBody>
      </p:sp>
      <p:pic>
        <p:nvPicPr>
          <p:cNvPr id="37026" name="Picture 1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6531" y="4723060"/>
            <a:ext cx="58293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altLang="ru-RU" sz="24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Сильное поле</a:t>
            </a:r>
            <a:br>
              <a:rPr lang="ru-RU" altLang="ru-RU" sz="2400" b="1" i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</a:br>
            <a:r>
              <a:rPr lang="ru-RU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∆</a:t>
            </a:r>
            <a:r>
              <a:rPr lang="en-US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n</a:t>
            </a:r>
            <a:r>
              <a:rPr lang="en-US" altLang="ru-RU" sz="2400" b="1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r</a:t>
            </a:r>
            <a:r>
              <a:rPr lang="ru-RU" altLang="ru-RU" sz="2400" b="1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&lt;&lt;</a:t>
            </a:r>
            <a:r>
              <a:rPr lang="en-US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ru-RU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∆</a:t>
            </a:r>
            <a:r>
              <a:rPr lang="en-US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n</a:t>
            </a:r>
            <a:r>
              <a:rPr lang="en-US" altLang="ru-RU" sz="2400" b="1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ru-RU" altLang="ru-RU" sz="2400" b="1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r>
              <a:rPr lang="ru-RU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</a:t>
            </a:r>
            <a:r>
              <a:rPr lang="ru-RU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∆</a:t>
            </a:r>
            <a:r>
              <a:rPr lang="en-US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n</a:t>
            </a:r>
            <a:r>
              <a:rPr lang="en-US" altLang="ru-RU" sz="2400" b="1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i</a:t>
            </a:r>
            <a:r>
              <a:rPr lang="ru-RU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= ∆</a:t>
            </a:r>
            <a:r>
              <a:rPr lang="en-US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n</a:t>
            </a:r>
            <a:r>
              <a:rPr lang="en-US" altLang="ru-RU" sz="2400" b="1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ru-RU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en-US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   </a:t>
            </a:r>
            <a:r>
              <a:rPr lang="ru-RU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(∆</a:t>
            </a:r>
            <a:r>
              <a:rPr lang="en-US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n</a:t>
            </a:r>
            <a:r>
              <a:rPr lang="en-US" altLang="ru-RU" sz="2400" b="1" i="1" baseline="-25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r</a:t>
            </a:r>
            <a:r>
              <a:rPr lang="ru-RU" altLang="ru-RU" sz="2400" b="1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pitchFamily="34" charset="0"/>
              </a:rPr>
              <a:t>→0)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t>Максимальное значение тока, при котором все образующиеся ионы уходят к электродам, называется    ток насыщения.</a:t>
            </a:r>
            <a:endParaRPr lang="ru-RU" altLang="ru-RU" sz="24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2950" y="2446338"/>
            <a:ext cx="5116513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49263" y="746125"/>
            <a:ext cx="8229600" cy="45259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Дальнейшее увеличение напряженности поля ведет к образованию </a:t>
            </a:r>
            <a:r>
              <a:rPr lang="ru-RU" alt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лавины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электронов, когда возникшие под действием ионизатора электроны приобретают на длине свободного пробега (от столкновения до столкновения) энергию, достаточную для ионизации молекул газа (ударная ионизация).</a:t>
            </a:r>
          </a:p>
          <a:p>
            <a:pPr algn="just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Возникшие при этом вторичные электроны, разогнавшись, в свою очередь, производят ионизацию и т. д. – происходит </a:t>
            </a:r>
            <a:r>
              <a:rPr lang="ru-RU" alt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лавинообразное размножение первичных ионов и электронов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созданных внешним ионизатором и </a:t>
            </a:r>
            <a:r>
              <a:rPr lang="ru-RU" altLang="ru-RU" sz="2400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усиление разрядного тока</a:t>
            </a:r>
            <a:r>
              <a:rPr lang="ru-RU" alt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Рассмотренный выше процесс возникновения и образования лавин за счет ударной ионизации не утрачивает характера несамостоятельного разряда, т.к. в случае прекращения действия внешнего ионизатора разряд быстро исчезает.</a:t>
            </a:r>
          </a:p>
          <a:p>
            <a:pPr algn="just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000" b="1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Самостоятельный газовый разряд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Однако возникновение и образование лавины зарядов не ограничивается процессом ударной ионизации. </a:t>
            </a:r>
          </a:p>
          <a:p>
            <a:pPr algn="just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При дальнейшем, сравнительно небольшом увеличении напряжения, на электродах газоразрядного промежутка, положительные ионы приобретают большую энергию и, ударяясь о катод, выбивают из него электроны, происходит </a:t>
            </a:r>
            <a:r>
              <a:rPr lang="ru-RU" altLang="ru-RU" sz="2400" b="1" i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вторичная электронная эмиссия</a:t>
            </a:r>
            <a:r>
              <a:rPr lang="ru-RU" altLang="ru-RU" sz="24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Возникшие свободные электроны на пути к аноду производят ударную ионизацию молекул газа. </a:t>
            </a:r>
          </a:p>
          <a:p>
            <a:pPr algn="just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Положительные ионы на пути к катоду при электрических полях  сами ионизируют молекулы газа.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431800" y="39846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Если каждый выбитый с катода электрон способен ускоряться и производить ударную ионизацию молекул газа, то разряд будет поддерживаться и после прекращения воздействия внешнего ионизатора. </a:t>
            </a: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Напряжение, при котором развивается самостоятельный разряд, называется </a:t>
            </a:r>
            <a:r>
              <a:rPr lang="ru-RU" alt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напряжением зажигания.</a:t>
            </a:r>
            <a:endParaRPr lang="en-US" altLang="ru-RU" sz="2400" dirty="0" smtClean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 основании сказанного, </a:t>
            </a:r>
            <a:r>
              <a:rPr lang="ru-RU" alt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самостоятельным разрядом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будем называть такой газовый разряд, в котором носители тока возникают в результате тех процессов в газе, которые обусловлены приложенным к газу напряжением. То есть данный разряд продолжается и после прекращения действия ионизатора.</a:t>
            </a:r>
          </a:p>
          <a:p>
            <a:pPr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2400" b="1" i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709613" y="417513"/>
            <a:ext cx="7675562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115000"/>
              </a:lnSpc>
              <a:buClr>
                <a:srgbClr val="000000"/>
              </a:buClr>
              <a:buSzPts val="2800"/>
            </a:pPr>
            <a:r>
              <a:rPr lang="ru-RU" altLang="ru-RU" sz="24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1</a:t>
            </a:r>
            <a:r>
              <a:rPr lang="ru-RU" altLang="ru-RU" sz="32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. Электрический ток в вакууме</a:t>
            </a:r>
          </a:p>
          <a:p>
            <a:pPr marL="457200" indent="-457200" eaLnBrk="1" hangingPunct="1">
              <a:lnSpc>
                <a:spcPct val="115000"/>
              </a:lnSpc>
              <a:buClr>
                <a:srgbClr val="000000"/>
              </a:buClr>
              <a:buSzPts val="2800"/>
            </a:pPr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</a:rPr>
              <a:t>Эмиссионные явления и их применения</a:t>
            </a:r>
            <a:endParaRPr lang="ru-RU" alt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574675" y="1624013"/>
            <a:ext cx="80724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400" dirty="0">
                <a:latin typeface="Times New Roman" pitchFamily="18" charset="0"/>
              </a:rPr>
              <a:t>Если сообщить электронам в металлах энергию, необходимую для преодоления работы выхода, то часть электронов может покинуть металл, в результате чего наблюдается явление испускания электронов, или </a:t>
            </a:r>
            <a:r>
              <a:rPr lang="ru-RU" altLang="ru-RU" sz="2400" b="1" dirty="0">
                <a:latin typeface="Times New Roman" pitchFamily="18" charset="0"/>
              </a:rPr>
              <a:t>электронной эмиссии</a:t>
            </a:r>
            <a:r>
              <a:rPr lang="ru-RU" altLang="ru-RU" sz="2400" dirty="0">
                <a:latin typeface="Times New Roman" pitchFamily="18" charset="0"/>
              </a:rPr>
              <a:t>. В зависимости от способа сообщения электронам энергии различают </a:t>
            </a:r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</a:rPr>
              <a:t>термоэлектронную, фотоэлектронную, вторичную электронную и автоэлектронную эмиссии. </a:t>
            </a:r>
            <a:endParaRPr lang="ru-RU" alt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Типы разрядов</a:t>
            </a:r>
          </a:p>
        </p:txBody>
      </p:sp>
      <p:sp>
        <p:nvSpPr>
          <p:cNvPr id="43011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827088" y="1992313"/>
            <a:ext cx="7859712" cy="2524125"/>
          </a:xfrm>
        </p:spPr>
        <p:txBody>
          <a:bodyPr/>
          <a:lstStyle/>
          <a:p>
            <a:pPr marL="114300" indent="0"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зависимости от давления газа, конфигурации электродов и параметров внешней цепи существуют типы самостоятельных разрядов:</a:t>
            </a:r>
          </a:p>
          <a:p>
            <a:pPr marL="114300" indent="0" algn="ctr"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Тлеющий разряд;</a:t>
            </a:r>
          </a:p>
          <a:p>
            <a:pPr marL="114300" indent="0" algn="ctr"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Искровой разряд;</a:t>
            </a:r>
          </a:p>
          <a:p>
            <a:pPr marL="114300" indent="0" algn="ctr"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Дуговой разряд;</a:t>
            </a:r>
          </a:p>
          <a:p>
            <a:pPr marL="114300" indent="0" algn="ctr"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Коронный разряд;</a:t>
            </a:r>
          </a:p>
          <a:p>
            <a:pPr marL="114300" indent="0" algn="ctr"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Лазерный;</a:t>
            </a:r>
          </a:p>
          <a:p>
            <a:pPr marL="114300" indent="0" algn="ctr"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Барьерный.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834"/>
            <a:ext cx="7991061" cy="900803"/>
          </a:xfrm>
        </p:spPr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Тлеющий разряд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в тлеющем разряде в неоне при давлении 3 мм. рт. ст. порядка 4∙10</a:t>
            </a:r>
            <a:r>
              <a:rPr lang="ru-RU" altLang="ru-RU" sz="24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К, а температура ионов и атомов 400 К, причем температура ионов несколько выше атомной температуры</a:t>
            </a:r>
            <a: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54356"/>
            <a:ext cx="8458200" cy="26633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504" y="5029200"/>
            <a:ext cx="3766932" cy="17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728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2295525"/>
            <a:ext cx="726757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330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 txBox="1">
            <a:spLocks noGrp="1"/>
          </p:cNvSpPr>
          <p:nvPr>
            <p:ph type="title"/>
          </p:nvPr>
        </p:nvSpPr>
        <p:spPr>
          <a:xfrm>
            <a:off x="449263" y="604838"/>
            <a:ext cx="8229600" cy="1143000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Тлеющий разряд используется для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катодного напыления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металлов. Вещество катода в тлеющем разряде вследствие бом­бардировки положительными ионами, сильно нагреваясь, переходит в парообразное состояние. Помещая вблизи катода различные предметы, их можно покрыть равномер­ным слоем металла.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38" y="3217172"/>
            <a:ext cx="6115050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ъект 2"/>
          <p:cNvSpPr txBox="1">
            <a:spLocks noGrp="1"/>
          </p:cNvSpPr>
          <p:nvPr>
            <p:ph idx="1"/>
          </p:nvPr>
        </p:nvSpPr>
        <p:spPr>
          <a:xfrm>
            <a:off x="234950" y="82550"/>
            <a:ext cx="8909050" cy="2563813"/>
          </a:xfrm>
        </p:spPr>
        <p:txBody>
          <a:bodyPr/>
          <a:lstStyle/>
          <a:p>
            <a:pPr algn="just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Искровой разряд</a:t>
            </a:r>
          </a:p>
          <a:p>
            <a:pPr algn="just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Часто наблюдаемый в летнее время в природе, — молния. </a:t>
            </a:r>
          </a:p>
          <a:p>
            <a:pPr algn="just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Молния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— это разряд между двумя заряженными облаками или между облаком и землей. Носителями зарядов в облаках являются заряженные капельки воды или снежинки.</a:t>
            </a:r>
          </a:p>
          <a:p>
            <a:pPr algn="just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Искровой разряд сопровождается выделением большого количества теплоты, ярким свечением газа, треском или громом.</a:t>
            </a:r>
          </a:p>
          <a:p>
            <a:pPr algn="just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Примеры искрового разряда – искры, возникающие при расчёсывании волос, при разрядке конденсатора.</a:t>
            </a:r>
          </a:p>
          <a:p>
            <a:pPr algn="just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s://stihi.ru/pics/2013/07/08/5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4075113"/>
            <a:ext cx="54737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Искровой разряд используется для воспламенения горючей смеси в двигателях внутреннего сгорания и предохранения электрических линий передачи от перенапряже­нии (искровые разрядники). При малой длине разрядного промежутка искровой разряд вызывает разрушение (эрозию) поверхности металла, поэтому он применяется для электроискровой точной обработки металлов (резание, сверление). Его используют в спектральном анализе для регистрации заряженных частиц (искровые счетчики).</a:t>
            </a:r>
          </a:p>
        </p:txBody>
      </p:sp>
      <p:pic>
        <p:nvPicPr>
          <p:cNvPr id="4" name="Picture 4" descr="http://ixbt.photo/photo/812167/36536FvqcfKJrct/980819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1263" y="4222750"/>
            <a:ext cx="4181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ъект 2"/>
          <p:cNvSpPr txBox="1">
            <a:spLocks noGrp="1"/>
          </p:cNvSpPr>
          <p:nvPr>
            <p:ph idx="1"/>
          </p:nvPr>
        </p:nvSpPr>
        <p:spPr>
          <a:xfrm>
            <a:off x="561975" y="1689100"/>
            <a:ext cx="3989388" cy="69611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endParaRPr lang="ru-RU" altLang="ru-RU" sz="2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endParaRPr lang="ru-RU" altLang="ru-RU" sz="240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Дуговой разряд можно наблюдать при следующих условиях: если после зажигания искрового разряда постепенно уменьшать сопротивление цепи, то сила тока в искре будет увеличиваться. 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9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s://upload.wikimedia.org/wikipedia/commons/b/bd/Hot_catho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8863" y="1689100"/>
            <a:ext cx="38227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Прямоугольник 3"/>
          <p:cNvSpPr>
            <a:spLocks noChangeArrowheads="1"/>
          </p:cNvSpPr>
          <p:nvPr/>
        </p:nvSpPr>
        <p:spPr bwMode="auto">
          <a:xfrm rot="10800000" flipV="1">
            <a:off x="1293813" y="508000"/>
            <a:ext cx="59626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ts val="363"/>
              </a:spcBef>
              <a:buClr>
                <a:srgbClr val="000000"/>
              </a:buClr>
            </a:pPr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Дуговой разряд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Когда сопротивление цепи станет достаточно малым, возникнет новая форма газового разряда, называемого дуговым. При этом сила тока резко увеличивается, достигая десятков и сотен ампер, а напряжение на разрядном промежутке уменьшается до нескольких десятков вольт. Это показывает, что в разряде возникают новые процессы, сообщающие газу очень большую электропроводность.</a:t>
            </a:r>
            <a:endParaRPr lang="ru-RU" alt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3170582"/>
            <a:ext cx="8617225" cy="2743201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ъект 2"/>
          <p:cNvSpPr txBox="1">
            <a:spLocks noGrp="1"/>
          </p:cNvSpPr>
          <p:nvPr>
            <p:ph idx="1"/>
          </p:nvPr>
        </p:nvSpPr>
        <p:spPr>
          <a:xfrm>
            <a:off x="-157163" y="369888"/>
            <a:ext cx="5461001" cy="6181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Коронный разряд.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разряд 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наблюдается при сравнительно высоких давлениях газа в резко неоднородном электрическом поле. Для получения значительной неоднородности поля электроды должны иметь резко различающиеся поверхности.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Коронный разряд используется в технике для устройства электрофильтров, предназначенных для очистки промышленных газов от твердых и жидких примесей.</a:t>
            </a:r>
          </a:p>
          <a:p>
            <a:pPr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z="10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104775" y="5403850"/>
            <a:ext cx="8769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2800">
                <a:solidFill>
                  <a:srgbClr val="3D3D3D"/>
                </a:solidFill>
                <a:latin typeface="Merriweather"/>
              </a:rPr>
              <a:t> </a:t>
            </a:r>
            <a:endParaRPr lang="ru-RU" altLang="ru-RU" sz="1200">
              <a:solidFill>
                <a:srgbClr val="3D3D3D"/>
              </a:solidFill>
              <a:latin typeface="Merriweather"/>
            </a:endParaRPr>
          </a:p>
        </p:txBody>
      </p:sp>
      <p:pic>
        <p:nvPicPr>
          <p:cNvPr id="51204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0650" y="0"/>
            <a:ext cx="39782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Вследствие увеличения объемного заряда потери энергии на корону растут тем в большей степени, чем больше напряжение на проводе превосходит начальное напряжение короны:</a:t>
            </a:r>
            <a:r>
              <a:rPr lang="ru-RU" alt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mtClean="0">
                <a:latin typeface="Times New Roman" pitchFamily="18" charset="0"/>
                <a:cs typeface="Times New Roman" pitchFamily="18" charset="0"/>
              </a:rPr>
            </a:b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/>
        </p:nvGraphicFramePr>
        <p:xfrm>
          <a:off x="3175000" y="3668713"/>
          <a:ext cx="2336800" cy="1449387"/>
        </p:xfrm>
        <a:graphic>
          <a:graphicData uri="http://schemas.openxmlformats.org/presentationml/2006/ole">
            <p:oleObj spid="_x0000_s52277" name="Уравнение" r:id="rId3" imgW="901309" imgH="41891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ChangeArrowheads="1"/>
          </p:cNvSpPr>
          <p:nvPr/>
        </p:nvSpPr>
        <p:spPr bwMode="auto">
          <a:xfrm>
            <a:off x="433388" y="315913"/>
            <a:ext cx="83947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altLang="ru-RU" sz="2400" dirty="0">
              <a:latin typeface="Times New Roman" pitchFamily="18" charset="0"/>
            </a:endParaRPr>
          </a:p>
          <a:p>
            <a:pPr algn="just"/>
            <a:r>
              <a:rPr lang="ru-RU" altLang="ru-RU" sz="2400" dirty="0">
                <a:solidFill>
                  <a:srgbClr val="FF0000"/>
                </a:solidFill>
                <a:latin typeface="Times New Roman" pitchFamily="18" charset="0"/>
              </a:rPr>
              <a:t>Термоэлектронная эмиссия- </a:t>
            </a:r>
            <a:r>
              <a:rPr lang="ru-RU" altLang="ru-RU" sz="2400" dirty="0">
                <a:latin typeface="Times New Roman" pitchFamily="18" charset="0"/>
              </a:rPr>
              <a:t>это испускание электронов нагретыми металлами. Концентрация свободных электронов в металлах достаточно высока, поэтому даже при средних температурах вследствие распределения электронов но скоростям (по энергиям) некоторые электроны обладают энергией, достаточной для преодоления потенциального барьера на границе металла. С повышением температуры число электронов, кинетическая энергия теплового движения которых больше работы выхода, растет и явление термоэлектронной эмиссии становится заметным. 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-107950"/>
            <a:ext cx="8229600" cy="11430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363"/>
              </a:spcBef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Коронный разряд может возникнуть на тонких проводах, находящихся под напряжением. Возникновением коронного разряда на остриях проводников объясняется действие громоотвода, защищающего здания и линии передач от ударов молнии.</a:t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Используется световое излучение ламп дневного света, газоразрядных ламп уличного освещения; электрическая дуга применяется в кинопроекционном аппарате; ртутно-кварцевая лампа нашла применение в поликлиниках и больницах.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Коронный разряд используется в технике для устройства электрофильтров, предназначенных для очистки промышленных газов от твердых и жидких примесей. </a:t>
            </a:r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Применяется в работе молниеотвода. В линиях высоковольтных линий электропередач приводит к утечке электроэнергии.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Текст 2"/>
          <p:cNvSpPr txBox="1">
            <a:spLocks noGrp="1"/>
          </p:cNvSpPr>
          <p:nvPr>
            <p:ph type="body" idx="1"/>
          </p:nvPr>
        </p:nvSpPr>
        <p:spPr>
          <a:xfrm flipH="1">
            <a:off x="7823200" y="6858000"/>
            <a:ext cx="368300" cy="2262188"/>
          </a:xfrm>
        </p:spPr>
        <p:txBody>
          <a:bodyPr/>
          <a:lstStyle/>
          <a:p>
            <a:pPr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</a:pP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3. Высокотемпературная плазма.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</a:b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		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Определение</a:t>
            </a:r>
            <a:endParaRPr lang="ru-RU" altLang="ru-RU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/>
          <a:p>
            <a:pPr fontAlgn="t">
              <a:buClr>
                <a:srgbClr val="000000"/>
              </a:buClr>
              <a:buFont typeface="Arial" panose="020B0604020202020204" pitchFamily="34" charset="0"/>
              <a:buNone/>
              <a:defRPr/>
            </a:pP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r>
              <a:rPr lang="ru-RU" sz="2000" kern="0" dirty="0">
                <a:latin typeface="Times New Roman" pitchFamily="18" charset="0"/>
                <a:ea typeface="Arial"/>
                <a:cs typeface="Times New Roman" pitchFamily="18" charset="0"/>
              </a:rPr>
              <a:t>ВЫСОКОТЕМПЕРАТУ́РНАЯ ПЛА́ЗМА, прак­ти­че­ски пол­но­стью ио­ни­зо­ван­ная плаз­ма, за­ря­жен­ные час­ти­цы ко­то­рой об­ла­да­ют энер­ги­ей боль­ше 1 кэВ, что </a:t>
            </a:r>
            <a:r>
              <a:rPr lang="ru-RU" sz="2000" kern="0" dirty="0" err="1" smtClean="0">
                <a:latin typeface="Times New Roman" pitchFamily="18" charset="0"/>
                <a:ea typeface="Arial"/>
                <a:cs typeface="Times New Roman" pitchFamily="18" charset="0"/>
              </a:rPr>
              <a:t>соотвествует</a:t>
            </a:r>
            <a:r>
              <a:rPr lang="ru-RU" sz="2000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температуре</a:t>
            </a:r>
            <a:r>
              <a:rPr lang="ru-RU" sz="2000" kern="0" dirty="0">
                <a:latin typeface="Times New Roman" pitchFamily="18" charset="0"/>
                <a:ea typeface="Arial"/>
                <a:cs typeface="Times New Roman" pitchFamily="18" charset="0"/>
              </a:rPr>
              <a:t> </a:t>
            </a:r>
            <a:r>
              <a:rPr lang="ru-RU" sz="2000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&gt;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altLang="ru-RU" sz="2000" baseline="30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ru-RU" altLang="ru-RU" sz="2000" baseline="300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2000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000" kern="0" dirty="0">
                <a:latin typeface="Times New Roman" pitchFamily="18" charset="0"/>
                <a:ea typeface="Arial"/>
                <a:cs typeface="Times New Roman" pitchFamily="18" charset="0"/>
              </a:rPr>
              <a:t>Раз­де­ле­ние плаз­мы на вы­со­ко­тем­пе­ра­тур­ную и низ­ко­тем­пе­ра­тур­ную ус­лов­но. Оно по­яви­лось в свя­зи с про­бле­мой осу­ще­ст­в­ления </a:t>
            </a:r>
            <a:r>
              <a:rPr lang="ru-RU" sz="2000" u="sng" kern="0" dirty="0">
                <a:latin typeface="Times New Roman" pitchFamily="18" charset="0"/>
                <a:ea typeface="Arial"/>
                <a:cs typeface="Times New Roman" pitchFamily="18" charset="0"/>
                <a:hlinkClick r:id="rId2"/>
              </a:rPr>
              <a:t>управ­ляе­мо­го тер­мо­ядер­но­го син­те­за</a:t>
            </a:r>
            <a:r>
              <a:rPr lang="ru-RU" sz="2000" kern="0" dirty="0">
                <a:latin typeface="Times New Roman" pitchFamily="18" charset="0"/>
                <a:ea typeface="Arial"/>
                <a:cs typeface="Times New Roman" pitchFamily="18" charset="0"/>
              </a:rPr>
              <a:t> (УТС). Ре­ше­ние этой про­бле­мы воз­мож­но толь­ко с ис­поль­зо­ва­ни­ем час­тиц вы­со­ких энер­гий. </a:t>
            </a:r>
            <a:r>
              <a:rPr lang="ru-RU" sz="2000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Высокотемпературная</a:t>
            </a:r>
            <a:r>
              <a:rPr lang="ru-RU" sz="2000" kern="0" dirty="0">
                <a:latin typeface="Times New Roman" pitchFamily="18" charset="0"/>
                <a:ea typeface="Arial"/>
                <a:cs typeface="Times New Roman" pitchFamily="18" charset="0"/>
              </a:rPr>
              <a:t> </a:t>
            </a:r>
            <a:r>
              <a:rPr lang="ru-RU" sz="2000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плазма </a:t>
            </a:r>
            <a:r>
              <a:rPr lang="ru-RU" sz="2000" kern="0" dirty="0">
                <a:latin typeface="Times New Roman" pitchFamily="18" charset="0"/>
                <a:ea typeface="Arial"/>
                <a:cs typeface="Times New Roman" pitchFamily="18" charset="0"/>
              </a:rPr>
              <a:t>и </a:t>
            </a:r>
            <a:r>
              <a:rPr lang="ru-RU" sz="2000" u="sng" kern="0" dirty="0">
                <a:latin typeface="Times New Roman" pitchFamily="18" charset="0"/>
                <a:ea typeface="Arial"/>
                <a:cs typeface="Times New Roman" pitchFamily="18" charset="0"/>
                <a:hlinkClick r:id="rId3"/>
              </a:rPr>
              <a:t>низ­ко­тем­пе­ра­тур­ная плаз­ма</a:t>
            </a:r>
            <a:r>
              <a:rPr lang="ru-RU" sz="2000" kern="0" dirty="0">
                <a:latin typeface="Times New Roman" pitchFamily="18" charset="0"/>
                <a:ea typeface="Arial"/>
                <a:cs typeface="Times New Roman" pitchFamily="18" charset="0"/>
              </a:rPr>
              <a:t> об­ла­да­ют ря­дом об­щих свойств, рез­ко от­ли­чаю­щих их от ней­траль­ных га­зов. К та­ким свой­ст­вам от­но­сят­ся, </a:t>
            </a:r>
            <a:r>
              <a:rPr lang="ru-RU" sz="2000" kern="0" dirty="0" smtClean="0">
                <a:latin typeface="Times New Roman" pitchFamily="18" charset="0"/>
                <a:ea typeface="Arial"/>
                <a:cs typeface="Times New Roman" pitchFamily="18" charset="0"/>
              </a:rPr>
              <a:t>например, </a:t>
            </a:r>
            <a:r>
              <a:rPr lang="ru-RU" sz="2000" kern="0" dirty="0">
                <a:latin typeface="Times New Roman" pitchFamily="18" charset="0"/>
                <a:ea typeface="Arial"/>
                <a:cs typeface="Times New Roman" pitchFamily="18" charset="0"/>
              </a:rPr>
              <a:t>даль­но­дей­ст­вую­щие ку­ло­нов­ские си­лы взаи­мо­дей­ст­вия, кол­лек­тив­ные, а не пар­ные взаи­мо­дей­ст­вия, на­ли­чие кол­лек­тив­ных ко­ле­ба­ний и волн.</a:t>
            </a:r>
            <a:r>
              <a:rPr lang="ru-RU" kern="0" dirty="0">
                <a:latin typeface="Arial"/>
                <a:ea typeface="Arial"/>
                <a:cs typeface="Arial"/>
              </a:rPr>
              <a:t/>
            </a:r>
            <a:br>
              <a:rPr lang="ru-RU" kern="0" dirty="0">
                <a:latin typeface="Arial"/>
                <a:ea typeface="Arial"/>
                <a:cs typeface="Arial"/>
              </a:rPr>
            </a:br>
            <a:endParaRPr lang="ru-RU" kern="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Высокотемпературная  плазма из дейтерия и трития – основной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объект исследований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 УТС,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которые ведутся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 двум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направлениям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квазистационарное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удержание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инерционное удержание плазмы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Квазистационарно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высокотемпературная плазма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удерживается сильным магнитным полем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термоядерные установки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токамак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стелларатор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открытые ловушки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 с 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нагревом плазмы </a:t>
            </a:r>
            <a:r>
              <a:rPr lang="ru-RU" altLang="ru-RU" sz="2400" dirty="0" err="1" smtClean="0">
                <a:latin typeface="Times New Roman" pitchFamily="18" charset="0"/>
                <a:cs typeface="Times New Roman" pitchFamily="18" charset="0"/>
              </a:rPr>
              <a:t>ВЧполями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нейтрализованными пучками ускоренных ионов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Кратковременное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инерционное удержание плазмы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созданной взрывами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мишеней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крупинок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нитей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дейтерия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трития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облучении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мощным лазером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пучками частиц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, а для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нитей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пропусканием короткого импульса сильного электрического тока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! Февр -июнь 22 г УЧЕБА\РЭА\! Лекции\! Лекции Физ ч 1 Вторн с 18 10 час\15 Лек 17 мая 22 г Эл ток в вакууме и газах\Рис для лек\Термояд реак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:\! Февр -июнь 22 г УЧЕБА\РЭА\! Лекции\! Лекции Физ ч 1 Вторн с 18 10 час\15 Лек 17 мая 22 г Эл ток в вакууме и газах\Рис для лек\Крит Лоусо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254" y="531191"/>
            <a:ext cx="7746446" cy="145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9166" y="2176668"/>
            <a:ext cx="6004712" cy="449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https://myslide.ru/documents_3/9cc171fecf9de4bb24438a26a4d41779/img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 txBox="1">
            <a:spLocks noGrp="1"/>
          </p:cNvSpPr>
          <p:nvPr>
            <p:ph type="title"/>
          </p:nvPr>
        </p:nvSpPr>
        <p:spPr>
          <a:xfrm>
            <a:off x="536575" y="2781300"/>
            <a:ext cx="8229600" cy="1143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3562" y="500339"/>
            <a:ext cx="30956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3"/>
          <p:cNvSpPr>
            <a:spLocks noChangeArrowheads="1"/>
          </p:cNvSpPr>
          <p:nvPr/>
        </p:nvSpPr>
        <p:spPr bwMode="auto">
          <a:xfrm>
            <a:off x="522288" y="0"/>
            <a:ext cx="8132762" cy="668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endParaRPr lang="ru-RU" altLang="ru-RU" sz="2000">
              <a:latin typeface="Times New Roman" pitchFamily="18" charset="0"/>
            </a:endParaRPr>
          </a:p>
          <a:p>
            <a:pPr algn="just" eaLnBrk="1" hangingPunct="1"/>
            <a:r>
              <a:rPr lang="ru-RU" altLang="ru-RU" sz="2400">
                <a:latin typeface="Times New Roman" pitchFamily="18" charset="0"/>
              </a:rPr>
              <a:t>Исследование закономерностей термоэлектронной эмиссии можно провести с помощью простейшей двухэлектродной лампы — вакуумного диода, представляющего собой откачанный баллон, содержащий два электрода: катод К и анод А. В простейшем случае катодом служит нить из тугоплавкого металла (например, вольфрама), накаливаемая электрическим током. Анод чаще всего имеет форму металлического цилиндра, окружающего катод. Если диод включить в цепь, как это показано на рисунке, то при накаливании катода и подаче на анод положительного напряжения (относительно катода) в анодной цепи диода возникает ток. </a:t>
            </a:r>
          </a:p>
          <a:p>
            <a:pPr algn="just" eaLnBrk="1" hangingPunct="1"/>
            <a:endParaRPr lang="ru-RU" altLang="ru-RU" sz="2000">
              <a:latin typeface="Times New Roman" pitchFamily="18" charset="0"/>
            </a:endParaRPr>
          </a:p>
          <a:p>
            <a:pPr algn="just" eaLnBrk="1" hangingPunct="1"/>
            <a:endParaRPr lang="ru-RU" altLang="ru-RU" sz="2000">
              <a:latin typeface="Times New Roman" pitchFamily="18" charset="0"/>
            </a:endParaRPr>
          </a:p>
          <a:p>
            <a:pPr algn="just" eaLnBrk="1" hangingPunct="1"/>
            <a:endParaRPr lang="ru-RU" altLang="ru-RU" sz="2000">
              <a:latin typeface="Times New Roman" pitchFamily="18" charset="0"/>
            </a:endParaRPr>
          </a:p>
          <a:p>
            <a:pPr algn="just" eaLnBrk="1" hangingPunct="1"/>
            <a:endParaRPr lang="ru-RU" altLang="ru-RU" sz="2000">
              <a:latin typeface="Times New Roman" pitchFamily="18" charset="0"/>
            </a:endParaRPr>
          </a:p>
          <a:p>
            <a:pPr algn="just" eaLnBrk="1" hangingPunct="1"/>
            <a:endParaRPr lang="ru-RU" altLang="ru-RU" sz="2000">
              <a:latin typeface="Times New Roman" pitchFamily="18" charset="0"/>
            </a:endParaRPr>
          </a:p>
          <a:p>
            <a:pPr algn="just" eaLnBrk="1" hangingPunct="1"/>
            <a:endParaRPr lang="ru-RU" altLang="ru-RU" sz="2000">
              <a:latin typeface="Times New Roman" pitchFamily="18" charset="0"/>
            </a:endParaRPr>
          </a:p>
        </p:txBody>
      </p:sp>
      <p:pic>
        <p:nvPicPr>
          <p:cNvPr id="9219" name="Рисунок 4"/>
          <p:cNvPicPr>
            <a:picLocks noChangeAspect="1"/>
          </p:cNvPicPr>
          <p:nvPr/>
        </p:nvPicPr>
        <p:blipFill>
          <a:blip r:embed="rId2"/>
          <a:srcRect l="5798" t="8492" r="5798" b="8954"/>
          <a:stretch>
            <a:fillRect/>
          </a:stretch>
        </p:blipFill>
        <p:spPr bwMode="auto">
          <a:xfrm>
            <a:off x="3684588" y="4668838"/>
            <a:ext cx="3190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827337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z="2400" smtClean="0">
                <a:latin typeface="Times New Roman" pitchFamily="18" charset="0"/>
                <a:cs typeface="Arial" pitchFamily="34" charset="0"/>
              </a:rPr>
            </a:b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>Если поменять полярность батареи Ба, то ток прекращается, как бы сильно катод ни накаливали. Следовательно, катод испускает отрицательные частицы — электроны. Если поддерживать температуру накаленного катода постоянной и снять зависимость анодного тока /от анодного напряжения U </a:t>
            </a:r>
            <a:r>
              <a:rPr lang="ru-RU" altLang="ru-RU" smtClean="0">
                <a:latin typeface="Times New Roman" pitchFamily="18" charset="0"/>
                <a:cs typeface="Arial" pitchFamily="34" charset="0"/>
              </a:rPr>
              <a:t/>
            </a:r>
            <a:br>
              <a:rPr lang="ru-RU" altLang="ru-RU" smtClean="0">
                <a:latin typeface="Times New Roman" pitchFamily="18" charset="0"/>
                <a:cs typeface="Arial" pitchFamily="34" charset="0"/>
              </a:rPr>
            </a:br>
            <a:endParaRPr lang="ru-RU" altLang="ru-RU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3" name="Рисунок 6"/>
          <p:cNvPicPr>
            <a:picLocks noChangeAspect="1"/>
          </p:cNvPicPr>
          <p:nvPr/>
        </p:nvPicPr>
        <p:blipFill>
          <a:blip r:embed="rId2"/>
          <a:srcRect l="6541" t="10481" r="4082" b="10481"/>
          <a:stretch>
            <a:fillRect/>
          </a:stretch>
        </p:blipFill>
        <p:spPr bwMode="auto">
          <a:xfrm>
            <a:off x="2197100" y="3186113"/>
            <a:ext cx="5059363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485775" y="388938"/>
            <a:ext cx="80835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>
                <a:latin typeface="Times New Roman" pitchFamily="18" charset="0"/>
              </a:rPr>
              <a:t>то оказывается, что она не является линейной, т. е. для вакуумного диода закон Ома не выполняется. Зависимость термоэлектронного тока / от анодного напряжения в области малых положительных значений [/описывается законом трех вторых [установлен русским физиком С. А. Богуславским (1883 — 1923) и американским физиком И.Ленгмюром (1881-1957)]:</a:t>
            </a: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algn="just" eaLnBrk="1" hangingPunct="1"/>
            <a:r>
              <a:rPr lang="ru-RU" altLang="ru-RU" sz="2400">
                <a:latin typeface="Times New Roman" pitchFamily="18" charset="0"/>
              </a:rPr>
              <a:t>где В — коэффициент, зависящий от формы и размеров электродов, а также их взаимного расположения.</a:t>
            </a:r>
          </a:p>
        </p:txBody>
      </p:sp>
      <p:graphicFrame>
        <p:nvGraphicFramePr>
          <p:cNvPr id="11267" name="Object 2"/>
          <p:cNvGraphicFramePr>
            <a:graphicFrameLocks noChangeAspect="1"/>
          </p:cNvGraphicFramePr>
          <p:nvPr/>
        </p:nvGraphicFramePr>
        <p:xfrm>
          <a:off x="3227388" y="3108325"/>
          <a:ext cx="2241550" cy="720725"/>
        </p:xfrm>
        <a:graphic>
          <a:graphicData uri="http://schemas.openxmlformats.org/presentationml/2006/ole">
            <p:oleObj spid="_x0000_s11317" name="Equation" r:id="rId3" imgW="711200" imgH="228600" progId="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2"/>
          <p:cNvSpPr txBox="1">
            <a:spLocks noGrp="1"/>
          </p:cNvSpPr>
          <p:nvPr>
            <p:ph type="body" idx="1"/>
          </p:nvPr>
        </p:nvSpPr>
        <p:spPr>
          <a:xfrm>
            <a:off x="360363" y="2693988"/>
            <a:ext cx="8783637" cy="3432175"/>
          </a:xfrm>
        </p:spPr>
        <p:txBody>
          <a:bodyPr/>
          <a:lstStyle/>
          <a:p>
            <a:pPr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>Следовательно, Плотность тока насыщения определяется формулой</a:t>
            </a:r>
          </a:p>
          <a:p>
            <a:pPr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>Ричардсона —Дешмана, выведенной теоретически на основе квантовой статистики:</a:t>
            </a:r>
          </a:p>
          <a:p>
            <a:pPr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endParaRPr lang="ru-RU" altLang="ru-RU" sz="2400" smtClean="0">
              <a:latin typeface="Times New Roman" pitchFamily="18" charset="0"/>
              <a:cs typeface="Arial" pitchFamily="34" charset="0"/>
            </a:endParaRPr>
          </a:p>
          <a:p>
            <a:pPr eaLnBrk="1" hangingPunct="1">
              <a:spcBef>
                <a:spcPts val="363"/>
              </a:spcBef>
              <a:spcAft>
                <a:spcPct val="0"/>
              </a:spcAft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400" smtClean="0">
                <a:latin typeface="Times New Roman" pitchFamily="18" charset="0"/>
                <a:cs typeface="Arial" pitchFamily="34" charset="0"/>
              </a:rPr>
              <a:t>где А — работа выхода электронов из катода; Т— термодинамическая температура; С — постоянная, теоретически одинаковая для всех металлов (это не подтверждается экспериментом, что, по-видимому, объясняется поверхностными эффектами). </a:t>
            </a:r>
            <a:endParaRPr lang="ru-RU" altLang="ru-RU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Прямоугольник 3"/>
          <p:cNvSpPr>
            <a:spLocks noChangeArrowheads="1"/>
          </p:cNvSpPr>
          <p:nvPr/>
        </p:nvSpPr>
        <p:spPr bwMode="auto">
          <a:xfrm>
            <a:off x="496888" y="320675"/>
            <a:ext cx="81708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/>
              <a:t> </a:t>
            </a:r>
            <a:r>
              <a:rPr lang="ru-RU" altLang="ru-RU" sz="2400">
                <a:latin typeface="Times New Roman" pitchFamily="18" charset="0"/>
                <a:cs typeface="Times New Roman" pitchFamily="18" charset="0"/>
              </a:rPr>
              <a:t>При увеличении анодного напряжения ток возрастает до некоторого максимального значения    , называемого током насыщения. Это означает, что почти все электроны, покидающие катод, достигают анода, поэтому дальнейшее возрастание напряженности поля не может привести к увеличению термоэлектронного тока. </a:t>
            </a:r>
          </a:p>
        </p:txBody>
      </p:sp>
      <p:graphicFrame>
        <p:nvGraphicFramePr>
          <p:cNvPr id="12292" name="Object 3"/>
          <p:cNvGraphicFramePr>
            <a:graphicFrameLocks noChangeAspect="1"/>
          </p:cNvGraphicFramePr>
          <p:nvPr/>
        </p:nvGraphicFramePr>
        <p:xfrm>
          <a:off x="4143375" y="4102100"/>
          <a:ext cx="2865438" cy="627063"/>
        </p:xfrm>
        <a:graphic>
          <a:graphicData uri="http://schemas.openxmlformats.org/presentationml/2006/ole">
            <p:oleObj spid="_x0000_s12342" name="Equation" r:id="rId3" imgW="1218671" imgH="266584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>
            <a:spLocks noChangeArrowheads="1"/>
          </p:cNvSpPr>
          <p:nvPr/>
        </p:nvSpPr>
        <p:spPr bwMode="auto">
          <a:xfrm>
            <a:off x="407988" y="369888"/>
            <a:ext cx="8201025" cy="1080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2400">
                <a:latin typeface="Times New Roman" pitchFamily="18" charset="0"/>
              </a:rPr>
              <a:t>	Уменьшение работы выхода приводит к резкому увеличению плотности тока насыщения. Поэтому применяются оксидные катоды (например, никель, покрытый оксидом щелочно</a:t>
            </a:r>
          </a:p>
          <a:p>
            <a:pPr eaLnBrk="1" hangingPunct="1"/>
            <a:r>
              <a:rPr lang="ru-RU" altLang="ru-RU" sz="2400">
                <a:latin typeface="Times New Roman" pitchFamily="18" charset="0"/>
              </a:rPr>
              <a:t>земельного металла), работа выхода которых равна 1 — 1,5 эВ.</a:t>
            </a:r>
          </a:p>
          <a:p>
            <a:pPr algn="just" eaLnBrk="1" hangingPunct="1"/>
            <a:r>
              <a:rPr lang="ru-RU" altLang="ru-RU" sz="2400">
                <a:latin typeface="Times New Roman" pitchFamily="18" charset="0"/>
              </a:rPr>
              <a:t> 	Явление термоэлектронной эмиссии используется в приборах, в которых необходимо получить поток электронов в вакууме, например в электронных лампах, рентгеновских трубках, электронных микроскопах и т.д. Электронные лампы широко применяются в электро- и радиотехнике, автоматике и телемеханике для выпрямления переменных токов, усиления электрических сигналов и переменных токов, генерирования электромагнитных колебаний и т.д. В зависимости от назначения в лампах используются дополнительные управляющие электроды. </a:t>
            </a: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  <a:p>
            <a:pPr eaLnBrk="1" hangingPunct="1"/>
            <a:endParaRPr lang="ru-RU" altLang="ru-RU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1088</Words>
  <Application>Microsoft Office PowerPoint</Application>
  <PresentationFormat>Экран (4:3)</PresentationFormat>
  <Paragraphs>132</Paragraphs>
  <Slides>46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Тема Office</vt:lpstr>
      <vt:lpstr>Equation</vt:lpstr>
      <vt:lpstr>Формула</vt:lpstr>
      <vt:lpstr>Уравнение</vt:lpstr>
      <vt:lpstr>               Чувашский государственный университет   Раритетная лаборатория физики    raritet.chuvsu.ru        Лекция 16. (РЭА).  Постоянный электрический ток в вакууме и газах.         Лекцию подготовил           доцент кафедры общей физики        Сорокин Геннадий Михайлович      2025 год</vt:lpstr>
      <vt:lpstr>               Содержание  1. Электрический ток в вакууме. 2. Низкотемпературная плазма. 3. Высокотемпературная плазма.   </vt:lpstr>
      <vt:lpstr>Слайд 3</vt:lpstr>
      <vt:lpstr>Слайд 4</vt:lpstr>
      <vt:lpstr>Слайд 5</vt:lpstr>
      <vt:lpstr> Если поменять полярность батареи Ба, то ток прекращается, как бы сильно катод ни накаливали. Следовательно, катод испускает отрицательные частицы — электроны. Если поддерживать температуру накаленного катода постоянной и снять зависимость анодного тока /от анодного напряжения U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           В Н. п. про­ис­хо­дят эле­мен­тар­ные про­цес­сы воз­бу­ж­де­ния, ио­ни­за­ции, ре­ком­би­на­ции за­ря­жен­ных час­тиц, хи­мич. про­цес­сы с уча­сти­ем этих час­тиц, воз­бу­ж­дён­ных ато­мов и мо­ле­кул, про­цес­сы пе­ре­но­са за­ря­жен­ных и воз­бу­ж­дён­ных час­тиц, про­цес­сы пе­ре­но­са энер­гии за счёт те­п­ло­про­вод­но­сти, кон­век­ции, а так­же вол­но­вые про­цес­сы. По­след­ние мо­гут при­вес­ти к не­ус­той­чи­во­стям, об­ра­зо­ва­нию плаз­мен­ных струк­тур (стра­ты, до­ме­ны), кон­трак­ции га­зо­раз­ряд­ной плаз­мы и т. д.</vt:lpstr>
      <vt:lpstr>            Раз­но­об­ра­зие эле­мен­тар­ных про­цес­сов в плаз­ме мож­но ви­деть на при­ме­ре про­цес­сов ио­ни­за­ции, ко­то­рые при­во­дят к об­ра­зо­ва­нию сво­бод­ных элек­тро­нов в плаз­ме. Это мо­гут быть: пря­мая ио­ни­за­ция ато­мов га­за при столк­но­ве­нии с элек­тро­ном (e+A→2e+A+e+A→2e+A+; здесь ee – элек­трон, AA – атом, A+A+ – ион), сту­пен­ча­тая ио­ни­за­ция с уча­сти­ем воз­бу­ж­дён­ных ато­мов A∗(e+A∗→2e+A+)A∗(e+A∗→2e+A+), про­цесс Пен­нин­га при столк­но­ве­нии ме­та­ста­биль­но­го ато­ма с энер­ги­ей воз­бу­ж­де­ния, пре­вы­шаю­щей по­тен­ци­ал ио­ни­за­ции парт­нё­ра по столк­но­ве­нию (A∗+B→e+A+B+)(A∗+B→e+A+B+), ас­со­циа­тив­ная ио­ни­за­ция с об­ра­зо­ва­ни­ем мо­ле­ку­ляр­но­го ио­на (A∗+B→e+AB+)(A∗+B→e+AB+), фо­то­ио­ни­за­ция (γ+A→3e+A+)(γ+A→3e+A+) и т. д. </vt:lpstr>
      <vt:lpstr>Слайд 20</vt:lpstr>
      <vt:lpstr>              Газ становится проводником электричества, когда некоторая часть его молекул ионизуется, т.е. произойдет расщепление нейтральных атомов и молекул на ионы и свободные электроны. Для этого газ надо подвергнуть действию какого-либо ионизатора (например, поднеся к заряженному электрометру пламя свечи, наблюдаем спад его заряда; здесь электропроводность газа вызвана нагреванием). </vt:lpstr>
      <vt:lpstr>Слайд 22</vt:lpstr>
      <vt:lpstr> Несамостоятельный газовый разряд</vt:lpstr>
      <vt:lpstr>Слайд 24</vt:lpstr>
      <vt:lpstr>Слайд 25</vt:lpstr>
      <vt:lpstr>  Сильное поле  ∆nr &lt;&lt; ∆nj      ∆ni = ∆nj    (∆nr→0) Максимальное значение тока, при котором все образующиеся ионы уходят к электродам, называется    ток насыщения.</vt:lpstr>
      <vt:lpstr>Слайд 27</vt:lpstr>
      <vt:lpstr>Самостоятельный газовый разряд</vt:lpstr>
      <vt:lpstr>Слайд 29</vt:lpstr>
      <vt:lpstr> Типы разрядов</vt:lpstr>
      <vt:lpstr>          Тлеющий разряд  Электронная температура в тлеющем разряде в неоне при давлении 3 мм. рт. ст. порядка 4∙104 К, а температура ионов и атомов 400 К, причем температура ионов несколько выше атомной температуры </vt:lpstr>
      <vt:lpstr>Слайд 32</vt:lpstr>
      <vt:lpstr> Тлеющий разряд используется для катодного напыления металлов. Вещество катода в тлеющем разряде вследствие бом­бардировки положительными ионами, сильно нагреваясь, переходит в парообразное состояние. Помещая вблизи катода различные предметы, их можно покрыть равномер­ным слоем металла. </vt:lpstr>
      <vt:lpstr>Слайд 34</vt:lpstr>
      <vt:lpstr>         Искровой разряд используется для воспламенения горючей смеси в двигателях внутреннего сгорания и предохранения электрических линий передачи от перенапряже­нии (искровые разрядники). При малой длине разрядного промежутка искровой разряд вызывает разрушение (эрозию) поверхности металла, поэтому он применяется для электроискровой точной обработки металлов (резание, сверление). Его используют в спектральном анализе для регистрации заряженных частиц (искровые счетчики).</vt:lpstr>
      <vt:lpstr>Слайд 36</vt:lpstr>
      <vt:lpstr>    Когда сопротивление цепи станет достаточно малым, возникнет новая форма газового разряда, называемого дуговым. При этом сила тока резко увеличивается, достигая десятков и сотен ампер, а напряжение на разрядном промежутке уменьшается до нескольких десятков вольт. Это показывает, что в разряде возникают новые процессы, сообщающие газу очень большую электропроводность.</vt:lpstr>
      <vt:lpstr>Слайд 38</vt:lpstr>
      <vt:lpstr>          Вследствие увеличения объемного заряда потери энергии на корону растут тем в большей степени, чем больше напряжение на проводе превосходит начальное напряжение короны: </vt:lpstr>
      <vt:lpstr>                     Коронный разряд может возникнуть на тонких проводах, находящихся под напряжением. Возникновением коронного разряда на остриях проводников объясняется действие громоотвода, защищающего здания и линии передач от ударов молнии. Используется световое излучение ламп дневного света, газоразрядных ламп уличного освещения; электрическая дуга применяется в кинопроекционном аппарате; ртутно-кварцевая лампа нашла применение в поликлиниках и больницах. Коронный разряд используется в технике для устройства электрофильтров, предназначенных для очистки промышленных газов от твердых и жидких примесей.  Применяется в работе молниеотвода. В линиях высоковольтных линий электропередач приводит к утечке электроэнергии. </vt:lpstr>
      <vt:lpstr> 3. Высокотемпературная плазма.   Определение</vt:lpstr>
      <vt:lpstr>                 Высокотемпературная  плазма из дейтерия и трития – основной объект исследований по УТС, которые ведутся по двум направлениям – квазистационарное удержание и инерционное удержание плазмы. Квазистационарно высокотемпературная плазма удерживается сильным магнитным полем (термоядерные установки токамак, стелларатор, открытые ловушки) с нагревом плазмы ВЧполями и нейтрализованными пучками ускоренных ионов. Кратковременное, инерционное удержание плазмы, созданной взрывами «мишеней» (крупинок или нитей из дейтерия и трития), происходит при облучении их мощным лазером или пучками частиц, а для нитей – пропусканием короткого импульса сильного электрического тока </vt:lpstr>
      <vt:lpstr>Слайд 43</vt:lpstr>
      <vt:lpstr>Слайд 44</vt:lpstr>
      <vt:lpstr>Слайд 45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Выполнили: студенты группы ИГФ-21-18 Васильев Сергей и Захаров Алексей        Руководитель: Доцент кафедры общей физики Сорокин Геннадий Михайлович</dc:title>
  <dc:creator>Artan</dc:creator>
  <cp:lastModifiedBy>MF-300</cp:lastModifiedBy>
  <cp:revision>308</cp:revision>
  <dcterms:modified xsi:type="dcterms:W3CDTF">2025-05-26T13:02:20Z</dcterms:modified>
</cp:coreProperties>
</file>